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2" r:id="rId9"/>
    <p:sldId id="280" r:id="rId10"/>
    <p:sldId id="264" r:id="rId11"/>
    <p:sldId id="263" r:id="rId12"/>
    <p:sldId id="266" r:id="rId13"/>
    <p:sldId id="267" r:id="rId14"/>
    <p:sldId id="272" r:id="rId15"/>
    <p:sldId id="268" r:id="rId16"/>
    <p:sldId id="274" r:id="rId17"/>
    <p:sldId id="269" r:id="rId18"/>
    <p:sldId id="273" r:id="rId19"/>
    <p:sldId id="270" r:id="rId20"/>
    <p:sldId id="277" r:id="rId21"/>
    <p:sldId id="275" r:id="rId22"/>
    <p:sldId id="278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E66EC-4107-224B-BE57-37AED7879491}" type="datetimeFigureOut">
              <a:rPr lang="en-US" smtClean="0"/>
              <a:t>8/27/2015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3F2B1-9E0C-1F43-A84A-5352EF3C30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0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25F53-CE1C-4883-A9C6-41FCDABA94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25F53-CE1C-4883-A9C6-41FCDABA94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25F53-CE1C-4883-A9C6-41FCDABA94B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25F53-CE1C-4883-A9C6-41FCDABA94B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25F53-CE1C-4883-A9C6-41FCDABA94B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27,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1"/>
          </a:solidFill>
          <a:latin typeface="Gotham Rounded Book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Gotham Rounded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Performing and rehearsing</a:t>
            </a:r>
          </a:p>
          <a:p>
            <a:r>
              <a:rPr lang="en-US" cap="none" dirty="0" smtClean="0">
                <a:solidFill>
                  <a:schemeClr val="bg1"/>
                </a:solidFill>
              </a:rPr>
              <a:t>Year 8 – KS3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800" dirty="0"/>
              <a:t>What should we / I do first? </a:t>
            </a:r>
            <a:endParaRPr lang="en-US" sz="2800" dirty="0" smtClean="0"/>
          </a:p>
          <a:p>
            <a:pPr marL="274320" lvl="1" indent="0">
              <a:buNone/>
            </a:pPr>
            <a:endParaRPr lang="en-GB" sz="2800" b="1" dirty="0"/>
          </a:p>
          <a:p>
            <a:pPr lvl="1"/>
            <a:r>
              <a:rPr lang="en-US" sz="2800" dirty="0"/>
              <a:t>What should we / I look for in this work? </a:t>
            </a:r>
            <a:endParaRPr lang="en-US" sz="2800" dirty="0" smtClean="0"/>
          </a:p>
          <a:p>
            <a:pPr lvl="1"/>
            <a:endParaRPr lang="en-GB" sz="2800" b="1" dirty="0"/>
          </a:p>
          <a:p>
            <a:pPr lvl="1"/>
            <a:r>
              <a:rPr lang="en-US" sz="2800" dirty="0"/>
              <a:t>What practicing techniques will we / I need to consider? </a:t>
            </a:r>
            <a:endParaRPr lang="en-US" sz="2800" dirty="0" smtClean="0"/>
          </a:p>
          <a:p>
            <a:pPr lvl="1"/>
            <a:endParaRPr lang="en-GB" sz="2800" b="1" dirty="0"/>
          </a:p>
          <a:p>
            <a:pPr lvl="1"/>
            <a:r>
              <a:rPr lang="en-US" sz="2800" dirty="0"/>
              <a:t>How can we / I improve our knowledge of the given piece?</a:t>
            </a:r>
            <a:endParaRPr lang="en-GB" sz="28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 – </a:t>
            </a:r>
            <a:r>
              <a:rPr lang="en-US" cap="none" dirty="0" smtClean="0">
                <a:solidFill>
                  <a:schemeClr val="bg1"/>
                </a:solidFill>
              </a:rPr>
              <a:t>Questions to consider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8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7394"/>
              </p:ext>
            </p:extLst>
          </p:nvPr>
        </p:nvGraphicFramePr>
        <p:xfrm>
          <a:off x="457200" y="1752596"/>
          <a:ext cx="7814804" cy="4571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402"/>
                <a:gridCol w="3907402"/>
              </a:tblGrid>
              <a:tr h="761918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Individual Practice strategies</a:t>
                      </a:r>
                      <a:r>
                        <a:rPr lang="en-GB" dirty="0" smtClean="0">
                          <a:effectLst/>
                          <a:latin typeface="Gotham Rounded Book" pitchFamily="50" charset="0"/>
                        </a:rPr>
                        <a:t> 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Class Practice strategies</a:t>
                      </a:r>
                      <a:r>
                        <a:rPr lang="en-GB" dirty="0" smtClean="0">
                          <a:effectLst/>
                          <a:latin typeface="Gotham Rounded Book" pitchFamily="50" charset="0"/>
                        </a:rPr>
                        <a:t> 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otham Rounded Book" pitchFamily="50" charset="0"/>
                        </a:rPr>
                        <a:t>1  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Practice one bar at a time</a:t>
                      </a:r>
                      <a:endParaRPr lang="en-GB" sz="1800" b="1" i="1" kern="1200" dirty="0" smtClean="0">
                        <a:solidFill>
                          <a:schemeClr val="dk1"/>
                        </a:solidFill>
                        <a:effectLst/>
                        <a:latin typeface="Gotham Rounded Book" pitchFamily="50" charset="0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1 </a:t>
                      </a:r>
                      <a:r>
                        <a:rPr lang="en-US" b="1" i="1" dirty="0" smtClean="0">
                          <a:latin typeface="Gotham Rounded Book" pitchFamily="50" charset="0"/>
                        </a:rPr>
                        <a:t>Clap the rhythm</a:t>
                      </a:r>
                      <a:endParaRPr lang="en-US" b="1" i="1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4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4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5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5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2 - Plan &amp; </a:t>
            </a:r>
            <a:r>
              <a:rPr lang="en-US" cap="none" dirty="0" err="1" smtClean="0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15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Model Good Practice</a:t>
            </a:r>
          </a:p>
          <a:p>
            <a:r>
              <a:rPr lang="en-US" sz="2800" dirty="0" smtClean="0"/>
              <a:t>Take ideas on board from you…..</a:t>
            </a:r>
          </a:p>
          <a:p>
            <a:endParaRPr lang="en-US" sz="2800" dirty="0" smtClean="0"/>
          </a:p>
          <a:p>
            <a:r>
              <a:rPr lang="en-US" sz="2800" dirty="0" smtClean="0"/>
              <a:t>Possible activities….</a:t>
            </a:r>
            <a:endParaRPr lang="en-US" sz="2800" dirty="0"/>
          </a:p>
          <a:p>
            <a:pPr marL="457200" indent="-457200">
              <a:buFontTx/>
              <a:buChar char="-"/>
            </a:pPr>
            <a:r>
              <a:rPr lang="en-US" sz="2800" dirty="0" smtClean="0"/>
              <a:t>Listen to a performance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Clap a rhythm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Follow score as we listen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3 - Plan &amp; </a:t>
            </a:r>
            <a:r>
              <a:rPr lang="en-US" cap="none" dirty="0" err="1" smtClean="0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31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585752"/>
              </p:ext>
            </p:extLst>
          </p:nvPr>
        </p:nvGraphicFramePr>
        <p:xfrm>
          <a:off x="457199" y="1752598"/>
          <a:ext cx="8084449" cy="4745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654"/>
                <a:gridCol w="3423731"/>
                <a:gridCol w="4066064"/>
              </a:tblGrid>
              <a:tr h="1186371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Gotham Rounded Book" pitchFamily="50" charset="0"/>
                          <a:ea typeface="ＭＳ 明朝"/>
                          <a:cs typeface="Times New Roman"/>
                        </a:rPr>
                        <a:t>Initial strategies for rehearsing</a:t>
                      </a:r>
                      <a:endParaRPr lang="en-GB" sz="2400" b="1" dirty="0">
                        <a:effectLst/>
                        <a:latin typeface="Gotham Rounded Book" pitchFamily="50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Gotham Rounded Book" pitchFamily="50" charset="0"/>
                          <a:ea typeface="ＭＳ 明朝"/>
                          <a:cs typeface="Times New Roman"/>
                        </a:rPr>
                        <a:t>How should I proceed </a:t>
                      </a:r>
                      <a:endParaRPr lang="en-GB" sz="2400" b="1" dirty="0">
                        <a:effectLst/>
                        <a:latin typeface="Gotham Rounded Book" pitchFamily="50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1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4 - Plan &amp; </a:t>
            </a:r>
            <a:r>
              <a:rPr lang="en-US" cap="none" dirty="0" err="1" smtClean="0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46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897799"/>
              </p:ext>
            </p:extLst>
          </p:nvPr>
        </p:nvGraphicFramePr>
        <p:xfrm>
          <a:off x="457199" y="1752598"/>
          <a:ext cx="8084449" cy="474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654"/>
                <a:gridCol w="3423731"/>
                <a:gridCol w="4066064"/>
              </a:tblGrid>
              <a:tr h="1186371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Gotham Rounded Book" pitchFamily="50" charset="0"/>
                          <a:ea typeface="ＭＳ 明朝"/>
                          <a:cs typeface="Times New Roman"/>
                        </a:rPr>
                        <a:t>Initial strategies for rehearsing</a:t>
                      </a:r>
                      <a:endParaRPr lang="en-GB" sz="2400" b="1" dirty="0">
                        <a:effectLst/>
                        <a:latin typeface="Gotham Rounded Book" pitchFamily="50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Gotham Rounded Book" pitchFamily="50" charset="0"/>
                          <a:ea typeface="ＭＳ 明朝"/>
                          <a:cs typeface="Times New Roman"/>
                        </a:rPr>
                        <a:t>How should I proceed </a:t>
                      </a:r>
                      <a:endParaRPr lang="en-GB" sz="2400" b="1" dirty="0">
                        <a:effectLst/>
                        <a:latin typeface="Gotham Rounded Book" pitchFamily="50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1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Gotham Rounded Book" pitchFamily="50" charset="0"/>
                        </a:rPr>
                        <a:t>Rehearse first line only</a:t>
                      </a:r>
                      <a:endParaRPr lang="en-US" i="1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Gotham Rounded Book" pitchFamily="50" charset="0"/>
                        </a:rPr>
                        <a:t>Record myself playing and listen back</a:t>
                      </a:r>
                      <a:endParaRPr lang="en-US" i="1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Go back to beginning every time I have an error in rhythm or pitch</a:t>
                      </a:r>
                      <a:endParaRPr lang="en-GB" sz="1800" b="0" i="1" kern="1200" dirty="0" smtClean="0">
                        <a:solidFill>
                          <a:schemeClr val="dk1"/>
                        </a:solidFill>
                        <a:effectLst/>
                        <a:latin typeface="Gotham Rounded Book" pitchFamily="50" charset="0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4 - </a:t>
            </a:r>
            <a:r>
              <a:rPr lang="en-US" cap="none" dirty="0" smtClean="0">
                <a:solidFill>
                  <a:schemeClr val="bg1"/>
                </a:solidFill>
              </a:rPr>
              <a:t>Plan &amp; </a:t>
            </a:r>
            <a:r>
              <a:rPr lang="en-US" cap="none" dirty="0" err="1" smtClean="0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7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Rehearsal time individually</a:t>
            </a:r>
          </a:p>
          <a:p>
            <a:endParaRPr lang="en-US" sz="2800" dirty="0"/>
          </a:p>
          <a:p>
            <a:r>
              <a:rPr lang="en-US" sz="2800" dirty="0" smtClean="0"/>
              <a:t>8 minutes to rehearse piece</a:t>
            </a:r>
          </a:p>
          <a:p>
            <a:endParaRPr lang="en-US" sz="2800" dirty="0"/>
          </a:p>
          <a:p>
            <a:r>
              <a:rPr lang="en-US" sz="2800" dirty="0" smtClean="0"/>
              <a:t>Remember to follow your strategy 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1 – </a:t>
            </a:r>
            <a:r>
              <a:rPr lang="en-US" cap="none" dirty="0" smtClean="0">
                <a:solidFill>
                  <a:schemeClr val="bg1"/>
                </a:solidFill>
              </a:rPr>
              <a:t>Monitor own work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4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/>
        </p:nvSpPr>
        <p:spPr>
          <a:xfrm>
            <a:off x="3455876" y="3969060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flipV="1">
            <a:off x="3455876" y="2384884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entagon 7"/>
          <p:cNvSpPr/>
          <p:nvPr/>
        </p:nvSpPr>
        <p:spPr>
          <a:xfrm rot="16200000">
            <a:off x="3779912" y="4707142"/>
            <a:ext cx="1584176" cy="108012"/>
          </a:xfrm>
          <a:prstGeom prst="homePlate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Collate 3"/>
          <p:cNvSpPr/>
          <p:nvPr/>
        </p:nvSpPr>
        <p:spPr>
          <a:xfrm>
            <a:off x="3401870" y="2348880"/>
            <a:ext cx="2340260" cy="3204356"/>
          </a:xfrm>
          <a:prstGeom prst="flowChartCollat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9530" y="2564904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5 minutes</a:t>
            </a:r>
            <a:endParaRPr lang="en-GB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937000" y="4725144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/>
              <a:t>End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cap="none" dirty="0">
                <a:solidFill>
                  <a:schemeClr val="bg1"/>
                </a:solidFill>
              </a:rPr>
              <a:t>Sand timer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10" name="Picture 2" descr="WJEC_Logo_RGB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header_logo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261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8" grpId="0" animBg="1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342900" lvl="0" indent="-342900">
              <a:buFont typeface="Arial"/>
              <a:buChar char="•"/>
            </a:pPr>
            <a:r>
              <a:rPr lang="en-US" b="0" dirty="0"/>
              <a:t>How am I doing? A</a:t>
            </a:r>
            <a:r>
              <a:rPr lang="en-US" b="0" dirty="0" smtClean="0"/>
              <a:t>m </a:t>
            </a:r>
            <a:r>
              <a:rPr lang="en-US" b="0" dirty="0"/>
              <a:t>I following set 3 personal </a:t>
            </a:r>
            <a:r>
              <a:rPr lang="en-US" b="0" dirty="0" smtClean="0"/>
              <a:t>strategies?</a:t>
            </a:r>
            <a:endParaRPr lang="en-GB" dirty="0"/>
          </a:p>
          <a:p>
            <a:pPr marL="342900" indent="-342900">
              <a:buFont typeface="Arial"/>
              <a:buChar char="•"/>
            </a:pPr>
            <a:endParaRPr lang="en-GB" dirty="0"/>
          </a:p>
          <a:p>
            <a:pPr marL="342900" lvl="0" indent="-342900">
              <a:buFont typeface="Arial"/>
              <a:buChar char="•"/>
            </a:pPr>
            <a:r>
              <a:rPr lang="en-US" b="0" dirty="0"/>
              <a:t>Am I on the right track? </a:t>
            </a:r>
            <a:endParaRPr lang="en-US" b="0" dirty="0" smtClean="0"/>
          </a:p>
          <a:p>
            <a:pPr marL="342900" lvl="0" indent="-342900">
              <a:buFont typeface="Arial"/>
              <a:buChar char="•"/>
            </a:pPr>
            <a:endParaRPr lang="en-US" b="0" dirty="0"/>
          </a:p>
          <a:p>
            <a:pPr marL="342900" lvl="0" indent="-342900">
              <a:buFont typeface="Arial"/>
              <a:buChar char="•"/>
            </a:pPr>
            <a:r>
              <a:rPr lang="en-US" b="0" dirty="0" smtClean="0"/>
              <a:t>What </a:t>
            </a:r>
            <a:r>
              <a:rPr lang="en-US" b="0" dirty="0"/>
              <a:t>have I achieved? </a:t>
            </a:r>
            <a:endParaRPr lang="en-US" b="0" dirty="0" smtClean="0"/>
          </a:p>
          <a:p>
            <a:pPr marL="342900" lvl="0" indent="-342900">
              <a:buFont typeface="Arial"/>
              <a:buChar char="•"/>
            </a:pPr>
            <a:endParaRPr lang="en-US" b="0" dirty="0"/>
          </a:p>
          <a:p>
            <a:pPr marL="342900" lvl="0" indent="-342900">
              <a:buFont typeface="Arial"/>
              <a:buChar char="•"/>
            </a:pPr>
            <a:r>
              <a:rPr lang="en-US" b="0" dirty="0" smtClean="0"/>
              <a:t>What </a:t>
            </a:r>
            <a:r>
              <a:rPr lang="en-US" b="0" dirty="0"/>
              <a:t>needs to be changed in my strategies?</a:t>
            </a:r>
            <a:endParaRPr lang="en-GB" dirty="0"/>
          </a:p>
          <a:p>
            <a:endParaRPr lang="en-US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743" y="5298774"/>
            <a:ext cx="1522913" cy="134841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Questions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956364"/>
              </p:ext>
            </p:extLst>
          </p:nvPr>
        </p:nvGraphicFramePr>
        <p:xfrm>
          <a:off x="457199" y="1752598"/>
          <a:ext cx="8084449" cy="474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654"/>
                <a:gridCol w="3423731"/>
                <a:gridCol w="4066064"/>
              </a:tblGrid>
              <a:tr h="1186371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Gotham Rounded Book" pitchFamily="50" charset="0"/>
                          <a:ea typeface="ＭＳ 明朝"/>
                          <a:cs typeface="Times New Roman"/>
                        </a:rPr>
                        <a:t>Initial strategies for rehearsing</a:t>
                      </a:r>
                      <a:endParaRPr lang="en-GB" sz="2400" b="1" dirty="0">
                        <a:effectLst/>
                        <a:latin typeface="Gotham Rounded Book" pitchFamily="50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Gotham Rounded Book" pitchFamily="50" charset="0"/>
                          <a:ea typeface="ＭＳ 明朝"/>
                          <a:cs typeface="Times New Roman"/>
                        </a:rPr>
                        <a:t>How should I proceed </a:t>
                      </a:r>
                      <a:endParaRPr lang="en-GB" sz="2400" b="1" dirty="0">
                        <a:effectLst/>
                        <a:latin typeface="Gotham Rounded Book" pitchFamily="50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1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Gotham Rounded Book" pitchFamily="50" charset="0"/>
                        </a:rPr>
                        <a:t>Rehearse first line only</a:t>
                      </a:r>
                      <a:endParaRPr lang="en-US" i="1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>
                          <a:latin typeface="Gotham Rounded Book" pitchFamily="50" charset="0"/>
                        </a:rPr>
                        <a:t>Strategy worked well need to move to second line.</a:t>
                      </a:r>
                      <a:endParaRPr lang="en-US" b="1" i="1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Gotham Rounded Book" pitchFamily="50" charset="0"/>
                        </a:rPr>
                        <a:t>Record myself playing and listen back</a:t>
                      </a:r>
                      <a:endParaRPr lang="en-US" i="1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latin typeface="Gotham Rounded Book" pitchFamily="50" charset="0"/>
                        </a:rPr>
                        <a:t>Need</a:t>
                      </a:r>
                      <a:r>
                        <a:rPr lang="en-US" b="1" i="1" baseline="0" dirty="0" smtClean="0">
                          <a:latin typeface="Gotham Rounded Book" pitchFamily="50" charset="0"/>
                        </a:rPr>
                        <a:t> to record myself again performing both lines.</a:t>
                      </a:r>
                      <a:endParaRPr lang="en-US" b="1" i="1" dirty="0" smtClean="0">
                        <a:latin typeface="Gotham Rounded Book" pitchFamily="50" charset="0"/>
                      </a:endParaRPr>
                    </a:p>
                    <a:p>
                      <a:endParaRPr lang="en-US" b="1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18637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Go back to beginning every time I have an error in rhythm or pitch</a:t>
                      </a:r>
                      <a:endParaRPr lang="en-GB" sz="1800" b="0" i="1" kern="1200" dirty="0" smtClean="0">
                        <a:solidFill>
                          <a:schemeClr val="dk1"/>
                        </a:solidFill>
                        <a:effectLst/>
                        <a:latin typeface="Gotham Rounded Book" pitchFamily="50" charset="0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Gotham Rounded Book" pitchFamily="50" charset="0"/>
                        </a:rPr>
                        <a:t>This strategy doesn’t work well as I need to carry on despite the errors.</a:t>
                      </a:r>
                      <a:endParaRPr lang="en-US" b="1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4 - </a:t>
            </a:r>
            <a:r>
              <a:rPr lang="en-US" cap="none" dirty="0" smtClean="0">
                <a:solidFill>
                  <a:schemeClr val="bg1"/>
                </a:solidFill>
              </a:rPr>
              <a:t>Plan &amp; </a:t>
            </a:r>
            <a:r>
              <a:rPr lang="en-US" cap="none" dirty="0" err="1" smtClean="0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4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Second - Rehearsal time individually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5</a:t>
            </a:r>
            <a:r>
              <a:rPr lang="en-US" sz="2800" dirty="0" smtClean="0"/>
              <a:t> minutes to rehearse piece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Remember to follow your strategy 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1 – </a:t>
            </a:r>
            <a:r>
              <a:rPr lang="en-US" cap="none" dirty="0" smtClean="0">
                <a:solidFill>
                  <a:schemeClr val="bg1"/>
                </a:solidFill>
              </a:rPr>
              <a:t>Monitor own work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8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/>
              <a:buChar char="•"/>
            </a:pPr>
            <a:r>
              <a:rPr lang="en-US" dirty="0"/>
              <a:t>Plan and organize strategies to rehearse a piece of </a:t>
            </a:r>
            <a:r>
              <a:rPr lang="en-US" dirty="0" smtClean="0"/>
              <a:t>music</a:t>
            </a:r>
          </a:p>
          <a:p>
            <a:pPr marL="342900" lvl="0" indent="-342900">
              <a:buFont typeface="Arial"/>
              <a:buChar char="•"/>
            </a:pPr>
            <a:endParaRPr lang="en-GB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Rehearse and monitor own </a:t>
            </a:r>
            <a:r>
              <a:rPr lang="en-US" dirty="0" smtClean="0"/>
              <a:t>work</a:t>
            </a:r>
          </a:p>
          <a:p>
            <a:pPr marL="342900" lvl="0" indent="-342900">
              <a:buFont typeface="Arial"/>
              <a:buChar char="•"/>
            </a:pPr>
            <a:endParaRPr lang="en-GB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Evaluate and direct future learning when rehearsing</a:t>
            </a:r>
            <a:endParaRPr lang="en-GB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Aims &amp; objectives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1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/>
        </p:nvSpPr>
        <p:spPr>
          <a:xfrm>
            <a:off x="3455876" y="3969060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flipV="1">
            <a:off x="3455876" y="2384884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entagon 7"/>
          <p:cNvSpPr/>
          <p:nvPr/>
        </p:nvSpPr>
        <p:spPr>
          <a:xfrm rot="16200000">
            <a:off x="3779912" y="4707142"/>
            <a:ext cx="1584176" cy="108012"/>
          </a:xfrm>
          <a:prstGeom prst="homePlate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Collate 3"/>
          <p:cNvSpPr/>
          <p:nvPr/>
        </p:nvSpPr>
        <p:spPr>
          <a:xfrm>
            <a:off x="3401870" y="2348880"/>
            <a:ext cx="2340260" cy="3204356"/>
          </a:xfrm>
          <a:prstGeom prst="flowChartCollat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9530" y="2564904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5 minutes</a:t>
            </a:r>
            <a:endParaRPr lang="en-GB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937000" y="4725144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/>
              <a:t>End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cap="none" dirty="0">
                <a:solidFill>
                  <a:schemeClr val="bg1"/>
                </a:solidFill>
              </a:rPr>
              <a:t>Sand timer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10" name="Picture 2" descr="WJEC_Logo_RGB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header_logo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65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8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Pair discussion</a:t>
            </a:r>
          </a:p>
          <a:p>
            <a:endParaRPr lang="en-US" sz="2800" dirty="0"/>
          </a:p>
          <a:p>
            <a:pPr marL="457200" lvl="0" indent="-457200">
              <a:buFont typeface="Arial"/>
              <a:buChar char="•"/>
            </a:pPr>
            <a:r>
              <a:rPr lang="en-US" sz="2800" b="0" dirty="0"/>
              <a:t>How well did I do? </a:t>
            </a:r>
            <a:endParaRPr lang="en-US" sz="2800" b="0" dirty="0" smtClean="0"/>
          </a:p>
          <a:p>
            <a:pPr marL="457200" lvl="0" indent="-457200">
              <a:buFont typeface="Arial"/>
              <a:buChar char="•"/>
            </a:pPr>
            <a:r>
              <a:rPr lang="en-US" sz="2800" b="0" dirty="0" smtClean="0"/>
              <a:t>How </a:t>
            </a:r>
            <a:r>
              <a:rPr lang="en-US" sz="2800" b="0" dirty="0"/>
              <a:t>effective were the strategies for </a:t>
            </a:r>
            <a:r>
              <a:rPr lang="en-US" sz="2800" b="0" dirty="0" smtClean="0"/>
              <a:t>rehearsing?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b="0" dirty="0"/>
              <a:t>What did I learn? 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b="0" dirty="0"/>
              <a:t>Did I get the results I expected? 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b="0" dirty="0"/>
              <a:t>What could I have done differently? </a:t>
            </a:r>
            <a:endParaRPr lang="en-GB" sz="2800" dirty="0"/>
          </a:p>
          <a:p>
            <a:endParaRPr lang="en-US" sz="2800" dirty="0"/>
          </a:p>
        </p:txBody>
      </p:sp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496" y="1704567"/>
            <a:ext cx="1522913" cy="134841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1 – </a:t>
            </a:r>
            <a:r>
              <a:rPr lang="en-US" cap="none" dirty="0" smtClean="0">
                <a:solidFill>
                  <a:schemeClr val="bg1"/>
                </a:solidFill>
              </a:rPr>
              <a:t>Self – reflect (evaluation)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8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/>
        </p:nvSpPr>
        <p:spPr>
          <a:xfrm>
            <a:off x="3455876" y="3969060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flipV="1">
            <a:off x="3455876" y="2384884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entagon 7"/>
          <p:cNvSpPr/>
          <p:nvPr/>
        </p:nvSpPr>
        <p:spPr>
          <a:xfrm rot="16200000">
            <a:off x="3779912" y="4707142"/>
            <a:ext cx="1584176" cy="108012"/>
          </a:xfrm>
          <a:prstGeom prst="homePlate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Collate 3"/>
          <p:cNvSpPr/>
          <p:nvPr/>
        </p:nvSpPr>
        <p:spPr>
          <a:xfrm>
            <a:off x="3401870" y="2348880"/>
            <a:ext cx="2340260" cy="3204356"/>
          </a:xfrm>
          <a:prstGeom prst="flowChartCollat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9286" y="2564904"/>
            <a:ext cx="118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2</a:t>
            </a:r>
            <a:r>
              <a:rPr lang="en-GB" dirty="0" smtClean="0"/>
              <a:t> minutes</a:t>
            </a:r>
            <a:endParaRPr lang="en-GB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937000" y="4725144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/>
              <a:t>End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cap="none" dirty="0" smtClean="0">
                <a:solidFill>
                  <a:schemeClr val="bg1"/>
                </a:solidFill>
              </a:rPr>
              <a:t>Sand timer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10" name="Picture 2" descr="WJEC_Logo_RGB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header_logo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510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8" grpId="0" animBg="1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186363"/>
              </p:ext>
            </p:extLst>
          </p:nvPr>
        </p:nvGraphicFramePr>
        <p:xfrm>
          <a:off x="457199" y="1752600"/>
          <a:ext cx="8032259" cy="4684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2259"/>
              </a:tblGrid>
              <a:tr h="156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What changes need to be made on practicing strategies in future?</a:t>
                      </a:r>
                      <a:endParaRPr lang="en-GB" sz="1800" b="1" kern="1200" dirty="0" smtClean="0">
                        <a:solidFill>
                          <a:schemeClr val="lt1"/>
                        </a:solidFill>
                        <a:effectLst/>
                        <a:latin typeface="Gotham Rounded Book" pitchFamily="50" charset="0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56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Is there anything I don’t understand? 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Gotham Rounded Book" pitchFamily="50" charset="0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1561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How might I apply this thinking to other subjects / problems?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effectLst/>
                        <a:latin typeface="Gotham Rounded Book" pitchFamily="50" charset="0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2 – Direct own future learning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5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task it to learn to play ‘Ode to joy’ on an instrument of your choice.</a:t>
            </a:r>
          </a:p>
          <a:p>
            <a:endParaRPr lang="en-US" sz="2800" dirty="0"/>
          </a:p>
          <a:p>
            <a:r>
              <a:rPr lang="en-US" sz="2800" dirty="0" smtClean="0"/>
              <a:t>Look at the score with a partner.</a:t>
            </a:r>
          </a:p>
          <a:p>
            <a:endParaRPr lang="en-US" sz="2800" dirty="0" smtClean="0"/>
          </a:p>
          <a:p>
            <a:r>
              <a:rPr lang="en-US" sz="2800" u="sng" dirty="0" smtClean="0"/>
              <a:t>Discuss</a:t>
            </a:r>
            <a:r>
              <a:rPr lang="en-US" sz="2800" b="0" dirty="0" smtClean="0"/>
              <a:t> </a:t>
            </a:r>
          </a:p>
          <a:p>
            <a:r>
              <a:rPr lang="en-US" sz="2600" b="0" i="1" dirty="0" smtClean="0"/>
              <a:t>(jot down your thoughts on the graphical </a:t>
            </a:r>
            <a:r>
              <a:rPr lang="en-US" sz="2600" b="0" i="1" dirty="0" err="1" smtClean="0"/>
              <a:t>organiser</a:t>
            </a:r>
            <a:r>
              <a:rPr lang="en-US" sz="2600" b="0" i="1" dirty="0" smtClean="0"/>
              <a:t>)</a:t>
            </a:r>
            <a:endParaRPr lang="en-US" sz="2600" b="0" i="1" dirty="0"/>
          </a:p>
          <a:p>
            <a:r>
              <a:rPr lang="en-US" sz="2800" dirty="0" smtClean="0"/>
              <a:t>What prior knowledge will help you with the task?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chemeClr val="bg1"/>
                </a:solidFill>
              </a:rPr>
              <a:t>1 - </a:t>
            </a:r>
            <a:r>
              <a:rPr lang="en-US" cap="none" dirty="0" smtClean="0">
                <a:solidFill>
                  <a:schemeClr val="bg1"/>
                </a:solidFill>
              </a:rPr>
              <a:t>Plan </a:t>
            </a:r>
            <a:r>
              <a:rPr lang="en-US" cap="none" dirty="0">
                <a:solidFill>
                  <a:schemeClr val="bg1"/>
                </a:solidFill>
              </a:rPr>
              <a:t>&amp; </a:t>
            </a:r>
            <a:r>
              <a:rPr lang="en-US" cap="none" dirty="0" err="1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9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78578" y="0"/>
            <a:ext cx="6871591" cy="6813979"/>
            <a:chOff x="1078578" y="0"/>
            <a:chExt cx="6871591" cy="6813979"/>
          </a:xfrm>
        </p:grpSpPr>
        <p:pic>
          <p:nvPicPr>
            <p:cNvPr id="3" name="Picture 2" descr="Screen Shot 2015-01-28 at 20.05.51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9" t="4946" r="1714" b="5883"/>
            <a:stretch/>
          </p:blipFill>
          <p:spPr>
            <a:xfrm>
              <a:off x="1078578" y="0"/>
              <a:ext cx="6871591" cy="6813979"/>
            </a:xfrm>
            <a:prstGeom prst="rect">
              <a:avLst/>
            </a:prstGeom>
          </p:spPr>
        </p:pic>
        <p:sp>
          <p:nvSpPr>
            <p:cNvPr id="4" name="Rounded Rectangle 3"/>
            <p:cNvSpPr/>
            <p:nvPr/>
          </p:nvSpPr>
          <p:spPr>
            <a:xfrm>
              <a:off x="4201239" y="2922832"/>
              <a:ext cx="721951" cy="27836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748931" y="3131606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Ode to joy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131" y="5389458"/>
            <a:ext cx="1320115" cy="1168852"/>
          </a:xfrm>
          <a:prstGeom prst="rect">
            <a:avLst/>
          </a:prstGeom>
        </p:spPr>
      </p:pic>
      <p:pic>
        <p:nvPicPr>
          <p:cNvPr id="9" name="Picture 2" descr="WJEC_Logo_RGB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 descr="header_logo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5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/>
        </p:nvSpPr>
        <p:spPr>
          <a:xfrm>
            <a:off x="3455876" y="3969060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flipV="1">
            <a:off x="3455876" y="2384884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entagon 7"/>
          <p:cNvSpPr/>
          <p:nvPr/>
        </p:nvSpPr>
        <p:spPr>
          <a:xfrm rot="16200000">
            <a:off x="3779912" y="4707142"/>
            <a:ext cx="1584176" cy="108012"/>
          </a:xfrm>
          <a:prstGeom prst="homePlate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Collate 3"/>
          <p:cNvSpPr/>
          <p:nvPr/>
        </p:nvSpPr>
        <p:spPr>
          <a:xfrm>
            <a:off x="3401870" y="2348880"/>
            <a:ext cx="2340260" cy="3204356"/>
          </a:xfrm>
          <a:prstGeom prst="flowChartCollat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9286" y="2564904"/>
            <a:ext cx="118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2</a:t>
            </a:r>
            <a:r>
              <a:rPr lang="en-GB" dirty="0" smtClean="0"/>
              <a:t> minutes</a:t>
            </a:r>
            <a:endParaRPr lang="en-GB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937000" y="4725144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/>
              <a:t>End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cap="none" dirty="0">
                <a:solidFill>
                  <a:schemeClr val="bg1"/>
                </a:solidFill>
              </a:rPr>
              <a:t>Sand timer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10" name="Picture 2" descr="WJEC_Logo_RGB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header_logo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97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8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78578" y="0"/>
            <a:ext cx="6871591" cy="6813979"/>
            <a:chOff x="1078578" y="0"/>
            <a:chExt cx="6871591" cy="6813979"/>
          </a:xfrm>
        </p:grpSpPr>
        <p:pic>
          <p:nvPicPr>
            <p:cNvPr id="3" name="Picture 2" descr="Screen Shot 2015-01-28 at 20.05.51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9" t="4946" r="1714" b="5883"/>
            <a:stretch/>
          </p:blipFill>
          <p:spPr>
            <a:xfrm>
              <a:off x="1078578" y="0"/>
              <a:ext cx="6871591" cy="6813979"/>
            </a:xfrm>
            <a:prstGeom prst="rect">
              <a:avLst/>
            </a:prstGeom>
          </p:spPr>
        </p:pic>
        <p:sp>
          <p:nvSpPr>
            <p:cNvPr id="4" name="Rounded Rectangle 3"/>
            <p:cNvSpPr/>
            <p:nvPr/>
          </p:nvSpPr>
          <p:spPr>
            <a:xfrm>
              <a:off x="4201239" y="2922832"/>
              <a:ext cx="721951" cy="27836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748931" y="3131606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Ode to joy</a:t>
            </a:r>
            <a:r>
              <a:rPr lang="en-US" sz="2400" dirty="0" smtClean="0">
                <a:latin typeface="Gotham Rounded Book" pitchFamily="50" charset="0"/>
              </a:rPr>
              <a:t> 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32011" y="874409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Time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Signature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5002" y="2670563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Key </a:t>
            </a:r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Signature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4174" y="3840736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Rhythm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84256" y="2400898"/>
            <a:ext cx="2100800" cy="596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Pitch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(leaps, steps)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23696" y="3840736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Structure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32011" y="5484829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Left hand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27072" y="752625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Pace</a:t>
            </a:r>
            <a:endParaRPr lang="en-US" sz="2400" dirty="0">
              <a:latin typeface="Gotham Rounded Book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53166" y="5606614"/>
            <a:ext cx="1661360" cy="504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otham Rounded Book" pitchFamily="50" charset="0"/>
              </a:rPr>
              <a:t>Dynamics</a:t>
            </a:r>
            <a:endParaRPr lang="en-US" sz="2400" dirty="0">
              <a:latin typeface="Gotham Rounded Book" pitchFamily="50" charset="0"/>
            </a:endParaRPr>
          </a:p>
        </p:txBody>
      </p:sp>
      <p:pic>
        <p:nvPicPr>
          <p:cNvPr id="16" name="Picture 2" descr="WJEC_Logo_RG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" descr="header_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02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2800" dirty="0"/>
              <a:t>Is this similar to anything you have done before?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dirty="0"/>
              <a:t>How is it similar?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dirty="0"/>
              <a:t>How is it different?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dirty="0"/>
              <a:t>Are there any things that are totally new? How will you approach these?</a:t>
            </a:r>
            <a:endParaRPr lang="en-GB" sz="2800" dirty="0"/>
          </a:p>
          <a:p>
            <a:pPr marL="457200" lvl="0" indent="-457200">
              <a:buFont typeface="Arial"/>
              <a:buChar char="•"/>
            </a:pPr>
            <a:r>
              <a:rPr lang="en-US" sz="2800" dirty="0"/>
              <a:t>How will your prior knowledge help with today’s learning?</a:t>
            </a:r>
            <a:endParaRPr lang="en-GB" sz="2800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743" y="5451956"/>
            <a:ext cx="1522913" cy="134841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1 – Discussion (mini plenary)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6" name="Picture 2" descr="WJEC_Logo_RG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_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1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007841"/>
              </p:ext>
            </p:extLst>
          </p:nvPr>
        </p:nvGraphicFramePr>
        <p:xfrm>
          <a:off x="457200" y="1752596"/>
          <a:ext cx="7814804" cy="4571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402"/>
                <a:gridCol w="3907402"/>
              </a:tblGrid>
              <a:tr h="761918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Individual Practice strategies</a:t>
                      </a:r>
                      <a:r>
                        <a:rPr lang="en-GB" dirty="0" smtClean="0">
                          <a:effectLst/>
                          <a:latin typeface="Gotham Rounded Book" pitchFamily="50" charset="0"/>
                        </a:rPr>
                        <a:t> 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Gotham Rounded Book" pitchFamily="50" charset="0"/>
                          <a:ea typeface="+mn-ea"/>
                          <a:cs typeface="+mn-cs"/>
                        </a:rPr>
                        <a:t>Class Practice strategies</a:t>
                      </a:r>
                      <a:r>
                        <a:rPr lang="en-GB" dirty="0" smtClean="0">
                          <a:effectLst/>
                          <a:latin typeface="Gotham Rounded Book" pitchFamily="50" charset="0"/>
                        </a:rPr>
                        <a:t> 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1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1 </a:t>
                      </a:r>
                      <a:endParaRPr lang="en-US" i="1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2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3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4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4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  <a:tr h="76191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5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otham Rounded Book" pitchFamily="50" charset="0"/>
                        </a:rPr>
                        <a:t>5</a:t>
                      </a:r>
                      <a:endParaRPr lang="en-US" dirty="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US" cap="none" dirty="0" smtClean="0">
                <a:solidFill>
                  <a:schemeClr val="bg1"/>
                </a:solidFill>
              </a:rPr>
              <a:t>2 - Plan &amp; </a:t>
            </a:r>
            <a:r>
              <a:rPr lang="en-US" cap="none" dirty="0" err="1" smtClean="0">
                <a:solidFill>
                  <a:schemeClr val="bg1"/>
                </a:solidFill>
              </a:rPr>
              <a:t>organise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5" name="Picture 2" descr="WJEC_Logo_RGB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eader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5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/>
        </p:nvSpPr>
        <p:spPr>
          <a:xfrm>
            <a:off x="3455876" y="3969060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flipV="1">
            <a:off x="3455876" y="2384884"/>
            <a:ext cx="2232248" cy="1548172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entagon 7"/>
          <p:cNvSpPr/>
          <p:nvPr/>
        </p:nvSpPr>
        <p:spPr>
          <a:xfrm rot="16200000">
            <a:off x="3779912" y="4707142"/>
            <a:ext cx="1584176" cy="108012"/>
          </a:xfrm>
          <a:prstGeom prst="homePlate">
            <a:avLst/>
          </a:prstGeom>
          <a:solidFill>
            <a:srgbClr val="9933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Collate 3"/>
          <p:cNvSpPr/>
          <p:nvPr/>
        </p:nvSpPr>
        <p:spPr>
          <a:xfrm>
            <a:off x="3401870" y="2348880"/>
            <a:ext cx="2340260" cy="3204356"/>
          </a:xfrm>
          <a:prstGeom prst="flowChartCollate">
            <a:avLst/>
          </a:prstGeom>
          <a:noFill/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9286" y="2564904"/>
            <a:ext cx="118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2</a:t>
            </a:r>
            <a:r>
              <a:rPr lang="en-GB" dirty="0" smtClean="0"/>
              <a:t> minutes</a:t>
            </a:r>
            <a:endParaRPr lang="en-GB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937000" y="4725144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/>
              <a:t>End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2415" y="449637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b="1" kern="1200" cap="all" spc="-8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r>
              <a:rPr lang="en-GB" cap="none" dirty="0">
                <a:solidFill>
                  <a:schemeClr val="bg1"/>
                </a:solidFill>
              </a:rPr>
              <a:t>Sand timer</a:t>
            </a:r>
            <a:endParaRPr lang="en-US" cap="none" dirty="0">
              <a:solidFill>
                <a:schemeClr val="bg1"/>
              </a:solidFill>
            </a:endParaRPr>
          </a:p>
        </p:txBody>
      </p:sp>
      <p:pic>
        <p:nvPicPr>
          <p:cNvPr id="10" name="Picture 2" descr="WJEC_Logo_RGB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828" y="488485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header_logo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31" y="488484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97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8" grpId="0" animBg="1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109</TotalTime>
  <Words>500</Words>
  <Application>Microsoft Office PowerPoint</Application>
  <PresentationFormat>On-screen Show (4:3)</PresentationFormat>
  <Paragraphs>156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Essential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Owain Gethin Davies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Performing and rehearsing</dc:title>
  <dc:creator>Owain Davies</dc:creator>
  <cp:lastModifiedBy>Jones, Hywel</cp:lastModifiedBy>
  <cp:revision>36</cp:revision>
  <dcterms:created xsi:type="dcterms:W3CDTF">2015-01-28T19:56:39Z</dcterms:created>
  <dcterms:modified xsi:type="dcterms:W3CDTF">2015-08-27T12:46:45Z</dcterms:modified>
</cp:coreProperties>
</file>